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60"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2898">
          <p15:clr>
            <a:srgbClr val="A4A3A4"/>
          </p15:clr>
        </p15:guide>
        <p15:guide id="10" pos="288" userDrawn="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0" autoAdjust="0"/>
    <p:restoredTop sz="94692" autoAdjust="0"/>
  </p:normalViewPr>
  <p:slideViewPr>
    <p:cSldViewPr snapToGrid="0" snapToObjects="1" showGuides="1">
      <p:cViewPr>
        <p:scale>
          <a:sx n="33" d="100"/>
          <a:sy n="33" d="100"/>
        </p:scale>
        <p:origin x="-126" y="-1284"/>
      </p:cViewPr>
      <p:guideLst>
        <p:guide orient="horz" pos="2898"/>
        <p:guide pos="288"/>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ifold - Wide Cent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276" y="5627417"/>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83429" y="476405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463686" y="14458954"/>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83427" y="13627705"/>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3355721"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3355721"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3355721"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3355721"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3355721"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3355721"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10972800" y="2998183"/>
            <a:ext cx="21945602" cy="887181"/>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10972799" y="1864506"/>
            <a:ext cx="21907501"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10972799" y="389601"/>
            <a:ext cx="21907501"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74" name="Table 73">
            <a:extLst>
              <a:ext uri="{FF2B5EF4-FFF2-40B4-BE49-F238E27FC236}">
                <a16:creationId xmlns:a16="http://schemas.microsoft.com/office/drawing/2014/main" id="{5F218D9D-7B98-FE45-89BA-6D5959DC2A3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73A943FF-505A-4C07-86EE-86D3E7A89CCA}"/>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8" name="Table 77">
            <a:extLst>
              <a:ext uri="{FF2B5EF4-FFF2-40B4-BE49-F238E27FC236}">
                <a16:creationId xmlns:a16="http://schemas.microsoft.com/office/drawing/2014/main" id="{5373C3A2-708A-CA45-9DA9-BCEAB1E0E126}"/>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A4D0F77F-6F82-47F2-B14E-3B9B3E495843}"/>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483426"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332026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9" name="Table 78">
            <a:extLst>
              <a:ext uri="{FF2B5EF4-FFF2-40B4-BE49-F238E27FC236}">
                <a16:creationId xmlns:a16="http://schemas.microsoft.com/office/drawing/2014/main" id="{95944D7C-C179-0F4A-B420-E9093CD11D4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8AC10A7-F1A6-46DA-969C-3A6C399D99F4}"/>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F26B43"/>
          </p15:clr>
        </p15:guide>
        <p15:guide id="2" pos="6912" userDrawn="1">
          <p15:clr>
            <a:srgbClr val="F26B43"/>
          </p15:clr>
        </p15:guide>
        <p15:guide id="3" pos="207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gif"/><Relationship Id="rId7" Type="http://schemas.openxmlformats.org/officeDocument/2006/relationships/image" Target="../media/image14.jpg"/><Relationship Id="rId12" Type="http://schemas.openxmlformats.org/officeDocument/2006/relationships/image" Target="../media/image19.jpeg"/><Relationship Id="rId2" Type="http://schemas.openxmlformats.org/officeDocument/2006/relationships/image" Target="../media/image9.png"/><Relationship Id="rId16" Type="http://schemas.openxmlformats.org/officeDocument/2006/relationships/image" Target="../media/image23.jpg"/><Relationship Id="rId1" Type="http://schemas.openxmlformats.org/officeDocument/2006/relationships/slideLayout" Target="../slideLayouts/slideLayout3.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2B99A9A6-3D83-4AC7-B401-1F80F16191B4}"/>
              </a:ext>
            </a:extLst>
          </p:cNvPr>
          <p:cNvPicPr>
            <a:picLocks noChangeAspect="1"/>
          </p:cNvPicPr>
          <p:nvPr/>
        </p:nvPicPr>
        <p:blipFill>
          <a:blip r:embed="rId2"/>
          <a:stretch>
            <a:fillRect/>
          </a:stretch>
        </p:blipFill>
        <p:spPr>
          <a:xfrm>
            <a:off x="15162215" y="20475163"/>
            <a:ext cx="5180568" cy="3958126"/>
          </a:xfrm>
          <a:prstGeom prst="rect">
            <a:avLst/>
          </a:prstGeom>
        </p:spPr>
      </p:pic>
      <p:sp>
        <p:nvSpPr>
          <p:cNvPr id="2" name="Text Placeholder 1">
            <a:extLst>
              <a:ext uri="{FF2B5EF4-FFF2-40B4-BE49-F238E27FC236}">
                <a16:creationId xmlns:a16="http://schemas.microsoft.com/office/drawing/2014/main" id="{7DD42F9F-F366-4B37-A4FA-E0ADBA3FBE95}"/>
              </a:ext>
            </a:extLst>
          </p:cNvPr>
          <p:cNvSpPr>
            <a:spLocks noGrp="1"/>
          </p:cNvSpPr>
          <p:nvPr>
            <p:ph type="body" sz="quarter" idx="10"/>
          </p:nvPr>
        </p:nvSpPr>
        <p:spPr>
          <a:xfrm>
            <a:off x="904187" y="5717834"/>
            <a:ext cx="13571534" cy="7454326"/>
          </a:xfrm>
        </p:spPr>
        <p:txBody>
          <a:bodyPr/>
          <a:lstStyle/>
          <a:p>
            <a:r>
              <a:rPr lang="en-US" sz="3200" dirty="0">
                <a:latin typeface="Bahnschrift" panose="020B0502040204020203" pitchFamily="34" charset="0"/>
              </a:rPr>
              <a:t>   Our client, Dr. Ronald Coleman, tasked our team with developing a solution to improve his field mapping workflow. As a biologist, his research often takes him to remote jungle locations in countries such as Costa Rica. Due to the outdated and inaccurate maps of the remote areas he works in, recording site locations is a tedious task. He sought a method to digitally record his geolocation data, but dense jungle canopies meant that a GPS logger was unfeasible. </a:t>
            </a:r>
          </a:p>
          <a:p>
            <a:r>
              <a:rPr lang="en-US" sz="3200" dirty="0">
                <a:latin typeface="Bahnschrift" panose="020B0502040204020203" pitchFamily="34" charset="0"/>
              </a:rPr>
              <a:t>   Dr. Coleman came to us with this problem, as well as an optical wireless pen mouse (pictured below). He envisioned a system that would allow him to record locations on a paper map in the field and then digitize those points quickly at the end of each day. He asked us to design an application that could trace all the data points from his map with the pen mouse and then store them in a file for sharing and review. </a:t>
            </a:r>
            <a:endParaRPr lang="en-US" dirty="0">
              <a:latin typeface="Bahnschrift" panose="020B0502040204020203" pitchFamily="34" charset="0"/>
            </a:endParaRPr>
          </a:p>
        </p:txBody>
      </p:sp>
      <p:sp>
        <p:nvSpPr>
          <p:cNvPr id="3" name="Text Placeholder 2">
            <a:extLst>
              <a:ext uri="{FF2B5EF4-FFF2-40B4-BE49-F238E27FC236}">
                <a16:creationId xmlns:a16="http://schemas.microsoft.com/office/drawing/2014/main" id="{7BEF003D-95DA-41BB-A56F-882C6A89988E}"/>
              </a:ext>
            </a:extLst>
          </p:cNvPr>
          <p:cNvSpPr>
            <a:spLocks noGrp="1"/>
          </p:cNvSpPr>
          <p:nvPr>
            <p:ph type="body" sz="quarter" idx="11"/>
          </p:nvPr>
        </p:nvSpPr>
        <p:spPr/>
        <p:txBody>
          <a:bodyPr/>
          <a:lstStyle/>
          <a:p>
            <a:r>
              <a:rPr lang="en-US" dirty="0"/>
              <a:t>INTRODUCTION</a:t>
            </a:r>
          </a:p>
        </p:txBody>
      </p:sp>
      <p:sp>
        <p:nvSpPr>
          <p:cNvPr id="4" name="Text Placeholder 3">
            <a:extLst>
              <a:ext uri="{FF2B5EF4-FFF2-40B4-BE49-F238E27FC236}">
                <a16:creationId xmlns:a16="http://schemas.microsoft.com/office/drawing/2014/main" id="{C6EDE9C6-02B5-44F1-9EE1-E9D3CB4E2D43}"/>
              </a:ext>
            </a:extLst>
          </p:cNvPr>
          <p:cNvSpPr>
            <a:spLocks noGrp="1"/>
          </p:cNvSpPr>
          <p:nvPr>
            <p:ph type="body" sz="quarter" idx="19"/>
          </p:nvPr>
        </p:nvSpPr>
        <p:spPr>
          <a:xfrm>
            <a:off x="853493" y="21121366"/>
            <a:ext cx="13592864" cy="6001621"/>
          </a:xfrm>
        </p:spPr>
        <p:txBody>
          <a:bodyPr/>
          <a:lstStyle/>
          <a:p>
            <a:pPr marL="514350" indent="-514350">
              <a:buAutoNum type="arabicParenR"/>
            </a:pPr>
            <a:r>
              <a:rPr lang="en-US" sz="3600" dirty="0">
                <a:latin typeface="Bahnschrift" panose="020B0502040204020203" pitchFamily="34" charset="0"/>
              </a:rPr>
              <a:t>Create a desktop application with a simple Graphical User Interface (GUI).</a:t>
            </a:r>
          </a:p>
          <a:p>
            <a:pPr marL="514350" indent="-514350">
              <a:buAutoNum type="arabicParenR"/>
            </a:pPr>
            <a:r>
              <a:rPr lang="en-US" sz="3600" dirty="0">
                <a:latin typeface="Bahnschrift" panose="020B0502040204020203" pitchFamily="34" charset="0"/>
              </a:rPr>
              <a:t>Record map information in a project file which can be stored locally on the user’s computer.</a:t>
            </a:r>
          </a:p>
          <a:p>
            <a:pPr marL="514350" indent="-514350">
              <a:buAutoNum type="arabicParenR"/>
            </a:pPr>
            <a:r>
              <a:rPr lang="en-US" sz="3600" dirty="0">
                <a:latin typeface="Bahnschrift" panose="020B0502040204020203" pitchFamily="34" charset="0"/>
              </a:rPr>
              <a:t>Develop a method for recording data points by tracing the map with the optical wireless mouse.</a:t>
            </a:r>
          </a:p>
          <a:p>
            <a:pPr marL="514350" indent="-514350">
              <a:buAutoNum type="arabicParenR"/>
            </a:pPr>
            <a:r>
              <a:rPr lang="en-US" sz="3600" dirty="0">
                <a:latin typeface="Bahnschrift" panose="020B0502040204020203" pitchFamily="34" charset="0"/>
              </a:rPr>
              <a:t>Allow the user to enter notes about each datapoint.</a:t>
            </a:r>
          </a:p>
          <a:p>
            <a:pPr marL="514350" indent="-514350">
              <a:buAutoNum type="arabicParenR"/>
            </a:pPr>
            <a:r>
              <a:rPr lang="en-US" sz="3600" dirty="0">
                <a:latin typeface="Bahnschrift" panose="020B0502040204020203" pitchFamily="34" charset="0"/>
              </a:rPr>
              <a:t>Allow the user to see data for each point after it is stored. </a:t>
            </a:r>
          </a:p>
          <a:p>
            <a:pPr marL="514350" indent="-514350">
              <a:buAutoNum type="arabicParenR"/>
            </a:pPr>
            <a:r>
              <a:rPr lang="en-US" sz="3600" dirty="0">
                <a:latin typeface="Bahnschrift" panose="020B0502040204020203" pitchFamily="34" charset="0"/>
              </a:rPr>
              <a:t>Export the project data to various filetypes (Excel, JSON, etc.)</a:t>
            </a:r>
          </a:p>
        </p:txBody>
      </p:sp>
      <p:sp>
        <p:nvSpPr>
          <p:cNvPr id="5" name="Text Placeholder 4">
            <a:extLst>
              <a:ext uri="{FF2B5EF4-FFF2-40B4-BE49-F238E27FC236}">
                <a16:creationId xmlns:a16="http://schemas.microsoft.com/office/drawing/2014/main" id="{6FEE206D-8C83-4071-8826-14A5C1AB391D}"/>
              </a:ext>
            </a:extLst>
          </p:cNvPr>
          <p:cNvSpPr>
            <a:spLocks noGrp="1"/>
          </p:cNvSpPr>
          <p:nvPr>
            <p:ph type="body" sz="quarter" idx="20"/>
          </p:nvPr>
        </p:nvSpPr>
        <p:spPr>
          <a:xfrm>
            <a:off x="685670" y="20329243"/>
            <a:ext cx="13573125" cy="754045"/>
          </a:xfrm>
        </p:spPr>
        <p:txBody>
          <a:bodyPr/>
          <a:lstStyle/>
          <a:p>
            <a:r>
              <a:rPr lang="en-US" dirty="0"/>
              <a:t>OBJECTIVES</a:t>
            </a:r>
          </a:p>
        </p:txBody>
      </p:sp>
      <p:sp>
        <p:nvSpPr>
          <p:cNvPr id="6" name="Text Placeholder 5">
            <a:extLst>
              <a:ext uri="{FF2B5EF4-FFF2-40B4-BE49-F238E27FC236}">
                <a16:creationId xmlns:a16="http://schemas.microsoft.com/office/drawing/2014/main" id="{CF34A8B4-C0C4-40B8-BCBD-0864EE5ACDF2}"/>
              </a:ext>
            </a:extLst>
          </p:cNvPr>
          <p:cNvSpPr>
            <a:spLocks noGrp="1"/>
          </p:cNvSpPr>
          <p:nvPr>
            <p:ph type="body" sz="quarter" idx="21"/>
          </p:nvPr>
        </p:nvSpPr>
        <p:spPr>
          <a:xfrm>
            <a:off x="15415997" y="26052638"/>
            <a:ext cx="13571534" cy="5004425"/>
          </a:xfrm>
        </p:spPr>
        <p:txBody>
          <a:bodyPr/>
          <a:lstStyle/>
          <a:p>
            <a:pPr marL="457200" indent="-457200">
              <a:buFont typeface="Arial" panose="020B0604020202020204" pitchFamily="34" charset="0"/>
              <a:buChar char="•"/>
            </a:pPr>
            <a:r>
              <a:rPr lang="en-US" sz="3600" b="1" dirty="0">
                <a:latin typeface="Bahnschrift" panose="020B0502040204020203" pitchFamily="34" charset="0"/>
              </a:rPr>
              <a:t>Python</a:t>
            </a:r>
            <a:r>
              <a:rPr lang="en-US" sz="3600" dirty="0">
                <a:latin typeface="Bahnschrift" panose="020B0502040204020203" pitchFamily="34" charset="0"/>
              </a:rPr>
              <a:t> programming language</a:t>
            </a:r>
          </a:p>
          <a:p>
            <a:pPr marL="457200" indent="-457200">
              <a:buFont typeface="Arial" panose="020B0604020202020204" pitchFamily="34" charset="0"/>
              <a:buChar char="•"/>
            </a:pPr>
            <a:r>
              <a:rPr lang="en-US" sz="3600" b="1" dirty="0">
                <a:latin typeface="Bahnschrift" panose="020B0502040204020203" pitchFamily="34" charset="0"/>
              </a:rPr>
              <a:t>PyQt5</a:t>
            </a:r>
            <a:r>
              <a:rPr lang="en-US" sz="3600" dirty="0">
                <a:latin typeface="Bahnschrift" panose="020B0502040204020203" pitchFamily="34" charset="0"/>
              </a:rPr>
              <a:t> application framework and GUI package </a:t>
            </a:r>
          </a:p>
          <a:p>
            <a:pPr marL="457200" indent="-457200">
              <a:buFont typeface="Arial" panose="020B0604020202020204" pitchFamily="34" charset="0"/>
              <a:buChar char="•"/>
            </a:pPr>
            <a:r>
              <a:rPr lang="en-US" sz="3600" b="1" dirty="0" err="1">
                <a:latin typeface="Bahnschrift" panose="020B0502040204020203" pitchFamily="34" charset="0"/>
              </a:rPr>
              <a:t>geopy</a:t>
            </a:r>
            <a:r>
              <a:rPr lang="en-US" sz="3600" dirty="0">
                <a:latin typeface="Bahnschrift" panose="020B0502040204020203" pitchFamily="34" charset="0"/>
              </a:rPr>
              <a:t> geolocation data management package</a:t>
            </a:r>
          </a:p>
          <a:p>
            <a:pPr marL="457200" indent="-457200">
              <a:buFont typeface="Arial" panose="020B0604020202020204" pitchFamily="34" charset="0"/>
              <a:buChar char="•"/>
            </a:pPr>
            <a:r>
              <a:rPr lang="en-US" sz="3600" b="1" dirty="0" err="1">
                <a:latin typeface="Bahnschrift" panose="020B0502040204020203" pitchFamily="34" charset="0"/>
              </a:rPr>
              <a:t>pytest</a:t>
            </a:r>
            <a:r>
              <a:rPr lang="en-US" sz="3600" dirty="0">
                <a:latin typeface="Bahnschrift" panose="020B0502040204020203" pitchFamily="34" charset="0"/>
              </a:rPr>
              <a:t> Python testing framework package</a:t>
            </a:r>
          </a:p>
          <a:p>
            <a:pPr marL="457200" indent="-457200">
              <a:buFont typeface="Arial" panose="020B0604020202020204" pitchFamily="34" charset="0"/>
              <a:buChar char="•"/>
            </a:pPr>
            <a:r>
              <a:rPr lang="en-US" sz="3600" b="1" dirty="0">
                <a:latin typeface="Bahnschrift" panose="020B0502040204020203" pitchFamily="34" charset="0"/>
              </a:rPr>
              <a:t>Google Maps API</a:t>
            </a:r>
          </a:p>
          <a:p>
            <a:pPr marL="457200" indent="-457200">
              <a:buFont typeface="Arial" panose="020B0604020202020204" pitchFamily="34" charset="0"/>
              <a:buChar char="•"/>
            </a:pPr>
            <a:r>
              <a:rPr lang="en-US" sz="3600" b="1" dirty="0">
                <a:latin typeface="Bahnschrift" panose="020B0502040204020203" pitchFamily="34" charset="0"/>
              </a:rPr>
              <a:t>Autodesk Fusion 360 </a:t>
            </a:r>
            <a:r>
              <a:rPr lang="en-US" sz="3600" dirty="0">
                <a:latin typeface="Bahnschrift" panose="020B0502040204020203" pitchFamily="34" charset="0"/>
              </a:rPr>
              <a:t>modeling software</a:t>
            </a:r>
          </a:p>
          <a:p>
            <a:pPr marL="457200" indent="-457200">
              <a:buFont typeface="Arial" panose="020B0604020202020204" pitchFamily="34" charset="0"/>
              <a:buChar char="•"/>
            </a:pPr>
            <a:r>
              <a:rPr lang="en-US" sz="3600" b="1" dirty="0" err="1">
                <a:latin typeface="Bahnschrift" panose="020B0502040204020203" pitchFamily="34" charset="0"/>
              </a:rPr>
              <a:t>Cura</a:t>
            </a:r>
            <a:r>
              <a:rPr lang="en-US" sz="3600" b="1" dirty="0">
                <a:latin typeface="Bahnschrift" panose="020B0502040204020203" pitchFamily="34" charset="0"/>
              </a:rPr>
              <a:t> 3D </a:t>
            </a:r>
            <a:r>
              <a:rPr lang="en-US" sz="3600" dirty="0">
                <a:latin typeface="Bahnschrift" panose="020B0502040204020203" pitchFamily="34" charset="0"/>
              </a:rPr>
              <a:t>print slicer &amp; </a:t>
            </a:r>
            <a:r>
              <a:rPr lang="en-US" sz="3600" b="1" dirty="0">
                <a:latin typeface="Bahnschrift" panose="020B0502040204020203" pitchFamily="34" charset="0"/>
              </a:rPr>
              <a:t>3D printing</a:t>
            </a:r>
          </a:p>
        </p:txBody>
      </p:sp>
      <p:sp>
        <p:nvSpPr>
          <p:cNvPr id="7" name="Text Placeholder 6">
            <a:extLst>
              <a:ext uri="{FF2B5EF4-FFF2-40B4-BE49-F238E27FC236}">
                <a16:creationId xmlns:a16="http://schemas.microsoft.com/office/drawing/2014/main" id="{09EE3A1A-3582-4FC6-94EE-92B8BA33C4D3}"/>
              </a:ext>
            </a:extLst>
          </p:cNvPr>
          <p:cNvSpPr>
            <a:spLocks noGrp="1"/>
          </p:cNvSpPr>
          <p:nvPr>
            <p:ph type="body" sz="quarter" idx="22"/>
          </p:nvPr>
        </p:nvSpPr>
        <p:spPr>
          <a:xfrm>
            <a:off x="15308650" y="25166766"/>
            <a:ext cx="13571534" cy="754045"/>
          </a:xfrm>
        </p:spPr>
        <p:txBody>
          <a:bodyPr/>
          <a:lstStyle/>
          <a:p>
            <a:r>
              <a:rPr lang="en-US" dirty="0"/>
              <a:t>TECHNOLOGIES IMPLEMENTED</a:t>
            </a:r>
          </a:p>
        </p:txBody>
      </p:sp>
      <p:sp>
        <p:nvSpPr>
          <p:cNvPr id="8" name="Text Placeholder 7">
            <a:extLst>
              <a:ext uri="{FF2B5EF4-FFF2-40B4-BE49-F238E27FC236}">
                <a16:creationId xmlns:a16="http://schemas.microsoft.com/office/drawing/2014/main" id="{278013BA-07AB-4ED3-9D6E-1167C6C99A58}"/>
              </a:ext>
            </a:extLst>
          </p:cNvPr>
          <p:cNvSpPr>
            <a:spLocks noGrp="1"/>
          </p:cNvSpPr>
          <p:nvPr>
            <p:ph type="body" sz="quarter" idx="23"/>
          </p:nvPr>
        </p:nvSpPr>
        <p:spPr>
          <a:xfrm>
            <a:off x="15162215" y="5717837"/>
            <a:ext cx="13571534" cy="5878510"/>
          </a:xfrm>
        </p:spPr>
        <p:txBody>
          <a:bodyPr/>
          <a:lstStyle/>
          <a:p>
            <a:r>
              <a:rPr lang="en-US" sz="3200" dirty="0">
                <a:latin typeface="Bahnschrift" panose="020B0502040204020203" pitchFamily="34" charset="0"/>
              </a:rPr>
              <a:t>   To convert the optical pen mouse into a precision measuring instrument we faced several obstacles. We tested various methods for increasing the accuracy of the traced location, including measuring each point from multiple “reference points.” Reference points are selected on the paper map by the user, typically an easy to reference location, such as the intersection of the latitude/longitude gridlines. In order to devise a method for averaging the points we used CAD software to visually analyze how varying types and degrees of user error could affect raw data recorded by the mouse. Using constraints in parametric modeling software, we simulated the mouse movements in real-time to see if the geometry could work. (shown below). </a:t>
            </a:r>
          </a:p>
        </p:txBody>
      </p:sp>
      <p:sp>
        <p:nvSpPr>
          <p:cNvPr id="9" name="Text Placeholder 8">
            <a:extLst>
              <a:ext uri="{FF2B5EF4-FFF2-40B4-BE49-F238E27FC236}">
                <a16:creationId xmlns:a16="http://schemas.microsoft.com/office/drawing/2014/main" id="{93DA6C00-5BBD-4D05-AF28-F0483AD68B3F}"/>
              </a:ext>
            </a:extLst>
          </p:cNvPr>
          <p:cNvSpPr>
            <a:spLocks noGrp="1"/>
          </p:cNvSpPr>
          <p:nvPr>
            <p:ph type="body" sz="quarter" idx="24"/>
          </p:nvPr>
        </p:nvSpPr>
        <p:spPr/>
        <p:txBody>
          <a:bodyPr/>
          <a:lstStyle/>
          <a:p>
            <a:r>
              <a:rPr lang="en-US" dirty="0"/>
              <a:t>RESEARCH AND DEVELOPMENT</a:t>
            </a:r>
          </a:p>
        </p:txBody>
      </p:sp>
      <p:sp>
        <p:nvSpPr>
          <p:cNvPr id="10" name="Text Placeholder 9">
            <a:extLst>
              <a:ext uri="{FF2B5EF4-FFF2-40B4-BE49-F238E27FC236}">
                <a16:creationId xmlns:a16="http://schemas.microsoft.com/office/drawing/2014/main" id="{C0B6D486-360D-4BC4-8234-6228D6519EEC}"/>
              </a:ext>
            </a:extLst>
          </p:cNvPr>
          <p:cNvSpPr>
            <a:spLocks noGrp="1"/>
          </p:cNvSpPr>
          <p:nvPr>
            <p:ph type="body" sz="quarter" idx="25"/>
          </p:nvPr>
        </p:nvSpPr>
        <p:spPr/>
        <p:txBody>
          <a:bodyPr/>
          <a:lstStyle/>
          <a:p>
            <a:r>
              <a:rPr lang="en-US" dirty="0"/>
              <a:t>CHALLENGES</a:t>
            </a:r>
          </a:p>
        </p:txBody>
      </p:sp>
      <p:sp>
        <p:nvSpPr>
          <p:cNvPr id="11" name="Text Placeholder 10">
            <a:extLst>
              <a:ext uri="{FF2B5EF4-FFF2-40B4-BE49-F238E27FC236}">
                <a16:creationId xmlns:a16="http://schemas.microsoft.com/office/drawing/2014/main" id="{939BA97F-1771-4C50-9866-7A5EE66F4C19}"/>
              </a:ext>
            </a:extLst>
          </p:cNvPr>
          <p:cNvSpPr>
            <a:spLocks noGrp="1"/>
          </p:cNvSpPr>
          <p:nvPr>
            <p:ph type="body" sz="quarter" idx="26"/>
          </p:nvPr>
        </p:nvSpPr>
        <p:spPr>
          <a:xfrm>
            <a:off x="29395741" y="5717837"/>
            <a:ext cx="13576029" cy="954085"/>
          </a:xfrm>
        </p:spPr>
        <p:txBody>
          <a:bodyPr/>
          <a:lstStyle/>
          <a:p>
            <a:r>
              <a:rPr lang="en-US" sz="3200" dirty="0">
                <a:latin typeface="Bahnschrift" panose="020B0502040204020203" pitchFamily="34" charset="0"/>
              </a:rPr>
              <a:t>   </a:t>
            </a:r>
          </a:p>
        </p:txBody>
      </p:sp>
      <p:sp>
        <p:nvSpPr>
          <p:cNvPr id="12" name="Text Placeholder 11">
            <a:extLst>
              <a:ext uri="{FF2B5EF4-FFF2-40B4-BE49-F238E27FC236}">
                <a16:creationId xmlns:a16="http://schemas.microsoft.com/office/drawing/2014/main" id="{777F39AB-0735-4889-9278-790397D9E82C}"/>
              </a:ext>
            </a:extLst>
          </p:cNvPr>
          <p:cNvSpPr>
            <a:spLocks noGrp="1"/>
          </p:cNvSpPr>
          <p:nvPr>
            <p:ph type="body" sz="quarter" idx="27"/>
          </p:nvPr>
        </p:nvSpPr>
        <p:spPr>
          <a:xfrm>
            <a:off x="29322444" y="18530466"/>
            <a:ext cx="13576029" cy="754045"/>
          </a:xfrm>
        </p:spPr>
        <p:txBody>
          <a:bodyPr/>
          <a:lstStyle/>
          <a:p>
            <a:r>
              <a:rPr lang="en-US" dirty="0"/>
              <a:t>FINAL PRODUCT</a:t>
            </a:r>
          </a:p>
        </p:txBody>
      </p:sp>
      <p:sp>
        <p:nvSpPr>
          <p:cNvPr id="13" name="Text Placeholder 12">
            <a:extLst>
              <a:ext uri="{FF2B5EF4-FFF2-40B4-BE49-F238E27FC236}">
                <a16:creationId xmlns:a16="http://schemas.microsoft.com/office/drawing/2014/main" id="{AC5A8014-6C87-4457-8721-82CCFAE16A52}"/>
              </a:ext>
            </a:extLst>
          </p:cNvPr>
          <p:cNvSpPr>
            <a:spLocks noGrp="1"/>
          </p:cNvSpPr>
          <p:nvPr>
            <p:ph type="body" sz="quarter" idx="28"/>
          </p:nvPr>
        </p:nvSpPr>
        <p:spPr>
          <a:xfrm>
            <a:off x="29317412" y="19426857"/>
            <a:ext cx="13581061" cy="1446528"/>
          </a:xfrm>
        </p:spPr>
        <p:txBody>
          <a:bodyPr/>
          <a:lstStyle/>
          <a:p>
            <a:r>
              <a:rPr lang="en-US" sz="3200" dirty="0">
                <a:latin typeface="Bahnschrift" panose="020B0502040204020203" pitchFamily="34" charset="0"/>
              </a:rPr>
              <a:t>   Below is a photo of the final mouse attachment in use on a sample map we used </a:t>
            </a:r>
            <a:r>
              <a:rPr lang="en-US" sz="3200">
                <a:latin typeface="Bahnschrift" panose="020B0502040204020203" pitchFamily="34" charset="0"/>
              </a:rPr>
              <a:t>for testing. </a:t>
            </a:r>
            <a:endParaRPr lang="en-US" sz="3200" dirty="0">
              <a:latin typeface="Bahnschrift" panose="020B0502040204020203" pitchFamily="34" charset="0"/>
            </a:endParaRPr>
          </a:p>
        </p:txBody>
      </p:sp>
      <p:sp>
        <p:nvSpPr>
          <p:cNvPr id="16" name="Text Placeholder 15">
            <a:extLst>
              <a:ext uri="{FF2B5EF4-FFF2-40B4-BE49-F238E27FC236}">
                <a16:creationId xmlns:a16="http://schemas.microsoft.com/office/drawing/2014/main" id="{E43D0638-539C-45C1-A200-8F16D8705E2E}"/>
              </a:ext>
            </a:extLst>
          </p:cNvPr>
          <p:cNvSpPr>
            <a:spLocks noGrp="1"/>
          </p:cNvSpPr>
          <p:nvPr>
            <p:ph type="body" sz="quarter" idx="150"/>
          </p:nvPr>
        </p:nvSpPr>
        <p:spPr>
          <a:xfrm>
            <a:off x="38303828" y="2458534"/>
            <a:ext cx="5244471" cy="767737"/>
          </a:xfrm>
        </p:spPr>
        <p:txBody>
          <a:bodyPr>
            <a:normAutofit fontScale="55000" lnSpcReduction="20000"/>
          </a:bodyPr>
          <a:lstStyle/>
          <a:p>
            <a:r>
              <a:rPr lang="en-US" dirty="0"/>
              <a:t>Dr. Ronald M. Coleman</a:t>
            </a:r>
          </a:p>
          <a:p>
            <a:r>
              <a:rPr lang="en-US" dirty="0"/>
              <a:t>Professor, Biological Studies</a:t>
            </a:r>
          </a:p>
          <a:p>
            <a:endParaRPr lang="en-US" dirty="0"/>
          </a:p>
        </p:txBody>
      </p:sp>
      <p:sp>
        <p:nvSpPr>
          <p:cNvPr id="17" name="Text Placeholder 16">
            <a:extLst>
              <a:ext uri="{FF2B5EF4-FFF2-40B4-BE49-F238E27FC236}">
                <a16:creationId xmlns:a16="http://schemas.microsoft.com/office/drawing/2014/main" id="{BE4310A7-7527-4828-96AE-54FDCBFC6F0C}"/>
              </a:ext>
            </a:extLst>
          </p:cNvPr>
          <p:cNvSpPr>
            <a:spLocks noGrp="1"/>
          </p:cNvSpPr>
          <p:nvPr>
            <p:ph type="body" sz="quarter" idx="151"/>
          </p:nvPr>
        </p:nvSpPr>
        <p:spPr/>
        <p:txBody>
          <a:bodyPr/>
          <a:lstStyle/>
          <a:p>
            <a:r>
              <a:rPr lang="en-US" dirty="0"/>
              <a:t>Gabriel Aguirre, Evan </a:t>
            </a:r>
            <a:r>
              <a:rPr lang="en-US" dirty="0" err="1"/>
              <a:t>Brittain</a:t>
            </a:r>
            <a:r>
              <a:rPr lang="en-US" dirty="0"/>
              <a:t>, Joseph Donati, Randall Plant, Ryan Swearingen, and Stanton Carlisle</a:t>
            </a:r>
          </a:p>
        </p:txBody>
      </p:sp>
      <p:sp>
        <p:nvSpPr>
          <p:cNvPr id="18" name="Text Placeholder 17">
            <a:extLst>
              <a:ext uri="{FF2B5EF4-FFF2-40B4-BE49-F238E27FC236}">
                <a16:creationId xmlns:a16="http://schemas.microsoft.com/office/drawing/2014/main" id="{00813047-E5EB-4DE0-9AE9-D2984DCE7103}"/>
              </a:ext>
            </a:extLst>
          </p:cNvPr>
          <p:cNvSpPr>
            <a:spLocks noGrp="1"/>
          </p:cNvSpPr>
          <p:nvPr>
            <p:ph type="body" sz="quarter" idx="153"/>
          </p:nvPr>
        </p:nvSpPr>
        <p:spPr/>
        <p:txBody>
          <a:bodyPr>
            <a:normAutofit lnSpcReduction="10000"/>
          </a:bodyPr>
          <a:lstStyle/>
          <a:p>
            <a:r>
              <a:rPr lang="en-US" dirty="0"/>
              <a:t>Capturing Geolocation Data Digitally by Tracing Field Maps</a:t>
            </a:r>
          </a:p>
        </p:txBody>
      </p:sp>
      <p:pic>
        <p:nvPicPr>
          <p:cNvPr id="37" name="Picture 36" descr="A close up of a fish&#10;&#10;Description automatically generated">
            <a:extLst>
              <a:ext uri="{FF2B5EF4-FFF2-40B4-BE49-F238E27FC236}">
                <a16:creationId xmlns:a16="http://schemas.microsoft.com/office/drawing/2014/main" id="{CF72FA21-28F8-4759-A73A-342458E13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3453" y="444221"/>
            <a:ext cx="2876550" cy="1905000"/>
          </a:xfrm>
          <a:prstGeom prst="rect">
            <a:avLst/>
          </a:prstGeom>
        </p:spPr>
      </p:pic>
      <p:pic>
        <p:nvPicPr>
          <p:cNvPr id="41" name="Picture 40" descr="A person standing in front of a store&#10;&#10;Description automatically generated">
            <a:extLst>
              <a:ext uri="{FF2B5EF4-FFF2-40B4-BE49-F238E27FC236}">
                <a16:creationId xmlns:a16="http://schemas.microsoft.com/office/drawing/2014/main" id="{0B50756A-2C13-4A18-AF4A-4622BEA300C5}"/>
              </a:ext>
            </a:extLst>
          </p:cNvPr>
          <p:cNvPicPr>
            <a:picLocks noChangeAspect="1"/>
          </p:cNvPicPr>
          <p:nvPr/>
        </p:nvPicPr>
        <p:blipFill rotWithShape="1">
          <a:blip r:embed="rId4">
            <a:extLst>
              <a:ext uri="{28A0092B-C50C-407E-A947-70E740481C1C}">
                <a14:useLocalDpi xmlns:a14="http://schemas.microsoft.com/office/drawing/2010/main" val="0"/>
              </a:ext>
            </a:extLst>
          </a:blip>
          <a:srcRect l="33920"/>
          <a:stretch/>
        </p:blipFill>
        <p:spPr>
          <a:xfrm>
            <a:off x="38542853" y="444824"/>
            <a:ext cx="1760599" cy="1905000"/>
          </a:xfrm>
          <a:prstGeom prst="rect">
            <a:avLst/>
          </a:prstGeom>
        </p:spPr>
      </p:pic>
      <p:pic>
        <p:nvPicPr>
          <p:cNvPr id="1026" name="Picture 2" descr="Image result for team picture">
            <a:extLst>
              <a:ext uri="{FF2B5EF4-FFF2-40B4-BE49-F238E27FC236}">
                <a16:creationId xmlns:a16="http://schemas.microsoft.com/office/drawing/2014/main" id="{5C7D5CCA-5F4F-4321-991B-94B1F0367F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86" b="32549"/>
          <a:stretch/>
        </p:blipFill>
        <p:spPr bwMode="auto">
          <a:xfrm>
            <a:off x="1058670" y="1423688"/>
            <a:ext cx="3687977" cy="1535566"/>
          </a:xfrm>
          <a:prstGeom prst="rect">
            <a:avLst/>
          </a:prstGeom>
          <a:noFill/>
          <a:extLst>
            <a:ext uri="{909E8E84-426E-40DD-AFC4-6F175D3DCCD1}">
              <a14:hiddenFill xmlns:a14="http://schemas.microsoft.com/office/drawing/2010/main">
                <a:solidFill>
                  <a:srgbClr val="FFFFFF"/>
                </a:solidFill>
              </a14:hiddenFill>
            </a:ext>
          </a:extLst>
        </p:spPr>
      </p:pic>
      <p:sp>
        <p:nvSpPr>
          <p:cNvPr id="43" name="Text Placeholder 15">
            <a:extLst>
              <a:ext uri="{FF2B5EF4-FFF2-40B4-BE49-F238E27FC236}">
                <a16:creationId xmlns:a16="http://schemas.microsoft.com/office/drawing/2014/main" id="{0A02D139-3941-499D-B212-0B832B65AE34}"/>
              </a:ext>
            </a:extLst>
          </p:cNvPr>
          <p:cNvSpPr txBox="1">
            <a:spLocks/>
          </p:cNvSpPr>
          <p:nvPr/>
        </p:nvSpPr>
        <p:spPr>
          <a:xfrm>
            <a:off x="6084993" y="3226271"/>
            <a:ext cx="31998968" cy="811493"/>
          </a:xfrm>
          <a:prstGeom prst="rect">
            <a:avLst/>
          </a:prstGeom>
        </p:spPr>
        <p:txBody>
          <a:bodyPr>
            <a:normAutofit/>
          </a:bodyPr>
          <a:lstStyle>
            <a:lvl1pPr marL="0" indent="0" algn="ctr" defTabSz="4388900" rtl="0" eaLnBrk="1" latinLnBrk="0" hangingPunct="1">
              <a:spcBef>
                <a:spcPct val="20000"/>
              </a:spcBef>
              <a:buFontTx/>
              <a:buNone/>
              <a:defRPr sz="44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Department of Computer Science, California State University, Sacramento</a:t>
            </a:r>
            <a:endParaRPr lang="en-US" dirty="0"/>
          </a:p>
        </p:txBody>
      </p:sp>
      <p:sp>
        <p:nvSpPr>
          <p:cNvPr id="44" name="Text Placeholder 15">
            <a:extLst>
              <a:ext uri="{FF2B5EF4-FFF2-40B4-BE49-F238E27FC236}">
                <a16:creationId xmlns:a16="http://schemas.microsoft.com/office/drawing/2014/main" id="{C8B176F5-B3AE-4D92-A250-22CA566FA86C}"/>
              </a:ext>
            </a:extLst>
          </p:cNvPr>
          <p:cNvSpPr txBox="1">
            <a:spLocks/>
          </p:cNvSpPr>
          <p:nvPr/>
        </p:nvSpPr>
        <p:spPr>
          <a:xfrm>
            <a:off x="280421" y="2933990"/>
            <a:ext cx="5244471" cy="767737"/>
          </a:xfrm>
          <a:prstGeom prst="rect">
            <a:avLst/>
          </a:prstGeom>
        </p:spPr>
        <p:txBody>
          <a:bodyPr>
            <a:normAutofit/>
          </a:bodyPr>
          <a:lstStyle>
            <a:lvl1pPr marL="0" indent="0" algn="ctr" defTabSz="4388900" rtl="0" eaLnBrk="1" latinLnBrk="0" hangingPunct="1">
              <a:spcBef>
                <a:spcPct val="20000"/>
              </a:spcBef>
              <a:buFontTx/>
              <a:buNone/>
              <a:defRPr sz="44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400" dirty="0"/>
              <a:t>Team DataDyne</a:t>
            </a:r>
          </a:p>
        </p:txBody>
      </p:sp>
      <p:pic>
        <p:nvPicPr>
          <p:cNvPr id="45" name="Picture 44" descr="A close up of a logo&#10;&#10;Description automatically generated">
            <a:extLst>
              <a:ext uri="{FF2B5EF4-FFF2-40B4-BE49-F238E27FC236}">
                <a16:creationId xmlns:a16="http://schemas.microsoft.com/office/drawing/2014/main" id="{E1F40CBA-F9A0-4EDF-A78A-2F59F2D257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847" y="389601"/>
            <a:ext cx="4023620" cy="908009"/>
          </a:xfrm>
          <a:prstGeom prst="rect">
            <a:avLst/>
          </a:prstGeom>
        </p:spPr>
      </p:pic>
      <p:pic>
        <p:nvPicPr>
          <p:cNvPr id="49" name="Picture 48" descr="A close up of a logo&#10;&#10;Description automatically generated">
            <a:extLst>
              <a:ext uri="{FF2B5EF4-FFF2-40B4-BE49-F238E27FC236}">
                <a16:creationId xmlns:a16="http://schemas.microsoft.com/office/drawing/2014/main" id="{C2A61A09-A6A6-4446-A69F-AD4705DB0492}"/>
              </a:ext>
            </a:extLst>
          </p:cNvPr>
          <p:cNvPicPr>
            <a:picLocks noChangeAspect="1"/>
          </p:cNvPicPr>
          <p:nvPr/>
        </p:nvPicPr>
        <p:blipFill rotWithShape="1">
          <a:blip r:embed="rId7">
            <a:clrChange>
              <a:clrFrom>
                <a:srgbClr val="B2B2B2"/>
              </a:clrFrom>
              <a:clrTo>
                <a:srgbClr val="B2B2B2">
                  <a:alpha val="0"/>
                </a:srgbClr>
              </a:clrTo>
            </a:clrChange>
            <a:extLst>
              <a:ext uri="{28A0092B-C50C-407E-A947-70E740481C1C}">
                <a14:useLocalDpi xmlns:a14="http://schemas.microsoft.com/office/drawing/2010/main" val="0"/>
              </a:ext>
            </a:extLst>
          </a:blip>
          <a:srcRect l="30909" t="12497" r="34305" b="16074"/>
          <a:stretch/>
        </p:blipFill>
        <p:spPr>
          <a:xfrm>
            <a:off x="24696917" y="20062877"/>
            <a:ext cx="3677568" cy="3484540"/>
          </a:xfrm>
          <a:prstGeom prst="rect">
            <a:avLst/>
          </a:prstGeom>
        </p:spPr>
      </p:pic>
      <p:pic>
        <p:nvPicPr>
          <p:cNvPr id="51" name="Picture 50" descr="A close up of a logo&#10;&#10;Description automatically generated">
            <a:extLst>
              <a:ext uri="{FF2B5EF4-FFF2-40B4-BE49-F238E27FC236}">
                <a16:creationId xmlns:a16="http://schemas.microsoft.com/office/drawing/2014/main" id="{F9B902CF-731A-4AB3-AD8F-01293FBE75A5}"/>
              </a:ext>
            </a:extLst>
          </p:cNvPr>
          <p:cNvPicPr>
            <a:picLocks noChangeAspect="1"/>
          </p:cNvPicPr>
          <p:nvPr/>
        </p:nvPicPr>
        <p:blipFill rotWithShape="1">
          <a:blip r:embed="rId8">
            <a:clrChange>
              <a:clrFrom>
                <a:srgbClr val="B2B2B2"/>
              </a:clrFrom>
              <a:clrTo>
                <a:srgbClr val="B2B2B2">
                  <a:alpha val="0"/>
                </a:srgbClr>
              </a:clrTo>
            </a:clrChange>
            <a:extLst>
              <a:ext uri="{28A0092B-C50C-407E-A947-70E740481C1C}">
                <a14:useLocalDpi xmlns:a14="http://schemas.microsoft.com/office/drawing/2010/main" val="0"/>
              </a:ext>
            </a:extLst>
          </a:blip>
          <a:srcRect l="31934" r="26477" b="14600"/>
          <a:stretch/>
        </p:blipFill>
        <p:spPr>
          <a:xfrm>
            <a:off x="19642874" y="19544051"/>
            <a:ext cx="3677568" cy="3484540"/>
          </a:xfrm>
          <a:prstGeom prst="rect">
            <a:avLst/>
          </a:prstGeom>
        </p:spPr>
      </p:pic>
      <p:pic>
        <p:nvPicPr>
          <p:cNvPr id="55" name="Picture 54" descr="A picture containing hat, table&#10;&#10;Description automatically generated">
            <a:extLst>
              <a:ext uri="{FF2B5EF4-FFF2-40B4-BE49-F238E27FC236}">
                <a16:creationId xmlns:a16="http://schemas.microsoft.com/office/drawing/2014/main" id="{437070CE-50F8-4854-B1D7-99D3EB0C3777}"/>
              </a:ext>
            </a:extLst>
          </p:cNvPr>
          <p:cNvPicPr>
            <a:picLocks noChangeAspect="1"/>
          </p:cNvPicPr>
          <p:nvPr/>
        </p:nvPicPr>
        <p:blipFill rotWithShape="1">
          <a:blip r:embed="rId9">
            <a:clrChange>
              <a:clrFrom>
                <a:srgbClr val="B2B2B2"/>
              </a:clrFrom>
              <a:clrTo>
                <a:srgbClr val="B2B2B2">
                  <a:alpha val="0"/>
                </a:srgbClr>
              </a:clrTo>
            </a:clrChange>
            <a:extLst>
              <a:ext uri="{28A0092B-C50C-407E-A947-70E740481C1C}">
                <a14:useLocalDpi xmlns:a14="http://schemas.microsoft.com/office/drawing/2010/main" val="0"/>
              </a:ext>
            </a:extLst>
          </a:blip>
          <a:srcRect l="30697" t="12285" r="34443" b="4858"/>
          <a:stretch/>
        </p:blipFill>
        <p:spPr>
          <a:xfrm>
            <a:off x="22465975" y="21156965"/>
            <a:ext cx="3177004" cy="3484540"/>
          </a:xfrm>
          <a:prstGeom prst="rect">
            <a:avLst/>
          </a:prstGeom>
        </p:spPr>
      </p:pic>
      <p:pic>
        <p:nvPicPr>
          <p:cNvPr id="56" name="Picture 55">
            <a:extLst>
              <a:ext uri="{FF2B5EF4-FFF2-40B4-BE49-F238E27FC236}">
                <a16:creationId xmlns:a16="http://schemas.microsoft.com/office/drawing/2014/main" id="{BC21137F-35A7-4139-968D-51C4A7762BC0}"/>
              </a:ext>
            </a:extLst>
          </p:cNvPr>
          <p:cNvPicPr>
            <a:picLocks noChangeAspect="1"/>
          </p:cNvPicPr>
          <p:nvPr/>
        </p:nvPicPr>
        <p:blipFill>
          <a:blip r:embed="rId10"/>
          <a:stretch>
            <a:fillRect/>
          </a:stretch>
        </p:blipFill>
        <p:spPr>
          <a:xfrm>
            <a:off x="15308650" y="11604749"/>
            <a:ext cx="6530994" cy="4229015"/>
          </a:xfrm>
          <a:prstGeom prst="rect">
            <a:avLst/>
          </a:prstGeom>
        </p:spPr>
      </p:pic>
      <p:pic>
        <p:nvPicPr>
          <p:cNvPr id="57" name="Picture 56">
            <a:extLst>
              <a:ext uri="{FF2B5EF4-FFF2-40B4-BE49-F238E27FC236}">
                <a16:creationId xmlns:a16="http://schemas.microsoft.com/office/drawing/2014/main" id="{0F61FD15-FBEF-43FC-ACFF-DD99AAF27195}"/>
              </a:ext>
            </a:extLst>
          </p:cNvPr>
          <p:cNvPicPr>
            <a:picLocks noChangeAspect="1"/>
          </p:cNvPicPr>
          <p:nvPr/>
        </p:nvPicPr>
        <p:blipFill>
          <a:blip r:embed="rId11"/>
          <a:stretch>
            <a:fillRect/>
          </a:stretch>
        </p:blipFill>
        <p:spPr>
          <a:xfrm>
            <a:off x="22040907" y="11603804"/>
            <a:ext cx="6521905" cy="4229015"/>
          </a:xfrm>
          <a:prstGeom prst="rect">
            <a:avLst/>
          </a:prstGeom>
        </p:spPr>
      </p:pic>
      <p:pic>
        <p:nvPicPr>
          <p:cNvPr id="19" name="Picture 2">
            <a:extLst>
              <a:ext uri="{FF2B5EF4-FFF2-40B4-BE49-F238E27FC236}">
                <a16:creationId xmlns:a16="http://schemas.microsoft.com/office/drawing/2014/main" id="{0797BF89-432E-4C4E-87AA-EBE3E44B3A8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07193" y="22277862"/>
            <a:ext cx="6000750" cy="79914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map&#10;&#10;Description automatically generated">
            <a:extLst>
              <a:ext uri="{FF2B5EF4-FFF2-40B4-BE49-F238E27FC236}">
                <a16:creationId xmlns:a16="http://schemas.microsoft.com/office/drawing/2014/main" id="{B91F25A4-B2BC-4CC5-BF9B-D745412211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460654" y="26358153"/>
            <a:ext cx="6000750" cy="4436784"/>
          </a:xfrm>
          <a:prstGeom prst="rect">
            <a:avLst/>
          </a:prstGeom>
        </p:spPr>
      </p:pic>
      <p:pic>
        <p:nvPicPr>
          <p:cNvPr id="23" name="Picture 22" descr="A screenshot of a social media post&#10;&#10;Description automatically generated">
            <a:extLst>
              <a:ext uri="{FF2B5EF4-FFF2-40B4-BE49-F238E27FC236}">
                <a16:creationId xmlns:a16="http://schemas.microsoft.com/office/drawing/2014/main" id="{AB0DFBD1-660C-4BC8-A363-F4358A71BF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457346" y="21737728"/>
            <a:ext cx="6000751" cy="4436785"/>
          </a:xfrm>
          <a:prstGeom prst="rect">
            <a:avLst/>
          </a:prstGeom>
        </p:spPr>
      </p:pic>
      <p:pic>
        <p:nvPicPr>
          <p:cNvPr id="20" name="Picture 19">
            <a:extLst>
              <a:ext uri="{FF2B5EF4-FFF2-40B4-BE49-F238E27FC236}">
                <a16:creationId xmlns:a16="http://schemas.microsoft.com/office/drawing/2014/main" id="{B986D72B-3722-454B-83DE-C345ABE7D1C8}"/>
              </a:ext>
            </a:extLst>
          </p:cNvPr>
          <p:cNvPicPr>
            <a:picLocks noChangeAspect="1"/>
          </p:cNvPicPr>
          <p:nvPr/>
        </p:nvPicPr>
        <p:blipFill>
          <a:blip r:embed="rId15"/>
          <a:stretch>
            <a:fillRect/>
          </a:stretch>
        </p:blipFill>
        <p:spPr>
          <a:xfrm>
            <a:off x="1094180" y="13247187"/>
            <a:ext cx="8128207" cy="5679585"/>
          </a:xfrm>
          <a:prstGeom prst="rect">
            <a:avLst/>
          </a:prstGeom>
        </p:spPr>
      </p:pic>
      <p:pic>
        <p:nvPicPr>
          <p:cNvPr id="47" name="Picture 46" descr="A hand holding a knife&#10;&#10;Description automatically generated">
            <a:extLst>
              <a:ext uri="{FF2B5EF4-FFF2-40B4-BE49-F238E27FC236}">
                <a16:creationId xmlns:a16="http://schemas.microsoft.com/office/drawing/2014/main" id="{46DC9D91-B27D-4C77-AE77-8277EC4D1457}"/>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05700" y="14195405"/>
            <a:ext cx="6720787" cy="6720787"/>
          </a:xfrm>
          <a:prstGeom prst="rect">
            <a:avLst/>
          </a:prstGeom>
        </p:spPr>
      </p:pic>
      <p:sp>
        <p:nvSpPr>
          <p:cNvPr id="36" name="Text Placeholder 3">
            <a:extLst>
              <a:ext uri="{FF2B5EF4-FFF2-40B4-BE49-F238E27FC236}">
                <a16:creationId xmlns:a16="http://schemas.microsoft.com/office/drawing/2014/main" id="{3F7BEC17-7FE9-4340-BB0C-19CB5F3A6622}"/>
              </a:ext>
            </a:extLst>
          </p:cNvPr>
          <p:cNvSpPr txBox="1">
            <a:spLocks/>
          </p:cNvSpPr>
          <p:nvPr/>
        </p:nvSpPr>
        <p:spPr>
          <a:xfrm>
            <a:off x="882857" y="27996544"/>
            <a:ext cx="13592864" cy="278843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6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514350" indent="-514350">
              <a:buFont typeface="Arial" pitchFamily="34" charset="0"/>
              <a:buAutoNum type="arabicParenR"/>
            </a:pPr>
            <a:r>
              <a:rPr lang="en-US" sz="3600" dirty="0">
                <a:latin typeface="Bahnschrift" panose="020B0502040204020203" pitchFamily="34" charset="0"/>
              </a:rPr>
              <a:t>Create a graphical tutorial or video to teach new users how to operate the application precisely.</a:t>
            </a:r>
          </a:p>
          <a:p>
            <a:pPr marL="514350" indent="-514350">
              <a:buFont typeface="Arial" pitchFamily="34" charset="0"/>
              <a:buAutoNum type="arabicParenR"/>
            </a:pPr>
            <a:r>
              <a:rPr lang="en-US" sz="3600" dirty="0">
                <a:latin typeface="Bahnschrift" panose="020B0502040204020203" pitchFamily="34" charset="0"/>
              </a:rPr>
              <a:t>Allow the user to see a graphical representation of the stored map data (when internet access is available).</a:t>
            </a:r>
          </a:p>
        </p:txBody>
      </p:sp>
      <p:sp>
        <p:nvSpPr>
          <p:cNvPr id="38" name="Text Placeholder 4">
            <a:extLst>
              <a:ext uri="{FF2B5EF4-FFF2-40B4-BE49-F238E27FC236}">
                <a16:creationId xmlns:a16="http://schemas.microsoft.com/office/drawing/2014/main" id="{217402D2-1B3D-44D2-851E-59507407EA55}"/>
              </a:ext>
            </a:extLst>
          </p:cNvPr>
          <p:cNvSpPr txBox="1">
            <a:spLocks/>
          </p:cNvSpPr>
          <p:nvPr/>
        </p:nvSpPr>
        <p:spPr>
          <a:xfrm>
            <a:off x="715034" y="27204421"/>
            <a:ext cx="13573125"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BONUS OBJECTIVES</a:t>
            </a:r>
          </a:p>
        </p:txBody>
      </p:sp>
      <p:sp>
        <p:nvSpPr>
          <p:cNvPr id="39" name="Text Placeholder 7">
            <a:extLst>
              <a:ext uri="{FF2B5EF4-FFF2-40B4-BE49-F238E27FC236}">
                <a16:creationId xmlns:a16="http://schemas.microsoft.com/office/drawing/2014/main" id="{9702A2AC-73DB-4F1B-B6D8-5030E6E1EEA2}"/>
              </a:ext>
            </a:extLst>
          </p:cNvPr>
          <p:cNvSpPr txBox="1">
            <a:spLocks/>
          </p:cNvSpPr>
          <p:nvPr/>
        </p:nvSpPr>
        <p:spPr>
          <a:xfrm>
            <a:off x="15167361" y="16116855"/>
            <a:ext cx="13571534" cy="390874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6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200" dirty="0">
                <a:latin typeface="Bahnschrift" panose="020B0502040204020203" pitchFamily="34" charset="0"/>
              </a:rPr>
              <a:t>   We discovered that we needed a way for the user to accurately orient the pen mouse to reduce error during tracing. We designed a removable, 3D-printed attachment for the mouse which gives the user a clear visual reference of the map location. The attachment also allows for the use of a straightedge for higher precision on large maps. We had to design multiple prototypes to get a tight fit on the mouse and find a base “foot” that would balance well in the user’s hand. </a:t>
            </a:r>
          </a:p>
        </p:txBody>
      </p:sp>
      <p:sp>
        <p:nvSpPr>
          <p:cNvPr id="40" name="Text Placeholder 7">
            <a:extLst>
              <a:ext uri="{FF2B5EF4-FFF2-40B4-BE49-F238E27FC236}">
                <a16:creationId xmlns:a16="http://schemas.microsoft.com/office/drawing/2014/main" id="{A0B6AD33-24EF-45D2-B559-88D43F0595F8}"/>
              </a:ext>
            </a:extLst>
          </p:cNvPr>
          <p:cNvSpPr txBox="1">
            <a:spLocks/>
          </p:cNvSpPr>
          <p:nvPr/>
        </p:nvSpPr>
        <p:spPr>
          <a:xfrm>
            <a:off x="29400236" y="5608524"/>
            <a:ext cx="13571534" cy="12969682"/>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6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200" dirty="0">
                <a:latin typeface="Bahnschrift" panose="020B0502040204020203" pitchFamily="34" charset="0"/>
              </a:rPr>
              <a:t>   Our initial challenges centered on the capturing of mouse data. To capture the raw mouse input required for our application we had to rely on system calls to interact with the Operating System directly. This low-level interaction was also necessary to ensure certain system variables, such as mouse acceleration, were not altering the raw data we recorded.</a:t>
            </a:r>
          </a:p>
          <a:p>
            <a:r>
              <a:rPr lang="en-US" sz="3200" dirty="0">
                <a:latin typeface="Bahnschrift" panose="020B0502040204020203" pitchFamily="34" charset="0"/>
              </a:rPr>
              <a:t>   The inherent variability in the optical mouse hardware required us to devise a calibration function. Small differences in the resolution of the optical sensors (DPI) meant that each time a user switched to a different device the input would be different. Our solution allows for calibration of the hardware each time a new device or map is used. The scale is traced directly from the map to get a precise binding for each project.</a:t>
            </a:r>
          </a:p>
          <a:p>
            <a:r>
              <a:rPr lang="en-US" sz="3200" dirty="0">
                <a:latin typeface="Bahnschrift" panose="020B0502040204020203" pitchFamily="34" charset="0"/>
              </a:rPr>
              <a:t>   Our final challenge came when trying to parse location data being traced from the map. There is no accurate way to display the spherical surface of the globe on a 2D paper map without distortion. Cartographers use different projection techniques to try and make their maps as accurate as possible, but these distortions mean that our method is accurate to the projected location, not to the actual location on the globe. This limitation is almost impossible to overcome without accounting for each possible projection method. This constraint means that when mapping small areas (think county or state sized) the error caused by projection is small enough that it can be ignored. On large maps, like a map of a whole country, our product could give inaccurate results. </a:t>
            </a:r>
          </a:p>
        </p:txBody>
      </p:sp>
    </p:spTree>
    <p:extLst>
      <p:ext uri="{BB962C8B-B14F-4D97-AF65-F5344CB8AC3E}">
        <p14:creationId xmlns:p14="http://schemas.microsoft.com/office/powerpoint/2010/main" val="1533444259"/>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rifold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4280</TotalTime>
  <Words>921</Words>
  <Application>Microsoft Office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vt:i4>
      </vt:variant>
    </vt:vector>
  </HeadingPairs>
  <TitlesOfParts>
    <vt:vector size="11" baseType="lpstr">
      <vt:lpstr>Arial</vt:lpstr>
      <vt:lpstr>Arial Black</vt:lpstr>
      <vt:lpstr>Bahnschrift</vt:lpstr>
      <vt:lpstr>Calibri</vt:lpstr>
      <vt:lpstr>Times New Roman</vt:lpstr>
      <vt:lpstr>Trebuchet MS</vt:lpstr>
      <vt:lpstr>36x48-Template-V2b</vt:lpstr>
      <vt:lpstr>Without Quick Guides</vt:lpstr>
      <vt:lpstr>Classic 3 Columns</vt:lpstr>
      <vt:lpstr>Trifold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Joseph Donati</cp:lastModifiedBy>
  <cp:revision>110</cp:revision>
  <cp:lastPrinted>2015-06-29T17:31:11Z</cp:lastPrinted>
  <dcterms:created xsi:type="dcterms:W3CDTF">2012-02-03T19:11:35Z</dcterms:created>
  <dcterms:modified xsi:type="dcterms:W3CDTF">2019-11-02T02:32:01Z</dcterms:modified>
</cp:coreProperties>
</file>